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3" r:id="rId2"/>
    <p:sldId id="256" r:id="rId3"/>
    <p:sldId id="267" r:id="rId4"/>
    <p:sldId id="257" r:id="rId5"/>
    <p:sldId id="263" r:id="rId6"/>
    <p:sldId id="258" r:id="rId7"/>
    <p:sldId id="259" r:id="rId8"/>
    <p:sldId id="260" r:id="rId9"/>
    <p:sldId id="261" r:id="rId10"/>
    <p:sldId id="264" r:id="rId11"/>
    <p:sldId id="262" r:id="rId12"/>
    <p:sldId id="268" r:id="rId13"/>
    <p:sldId id="269" r:id="rId14"/>
    <p:sldId id="270" r:id="rId15"/>
    <p:sldId id="271" r:id="rId16"/>
    <p:sldId id="272"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0ADBF04-3DF2-4AE9-A95E-DCCBFA81BB42}" type="datetimeFigureOut">
              <a:rPr lang="en-US" smtClean="0"/>
              <a:pPr/>
              <a:t>5/13/2020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6B37F96-F142-4AD8-895C-82F52FFB8A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0ADBF04-3DF2-4AE9-A95E-DCCBFA81BB42}" type="datetimeFigureOut">
              <a:rPr lang="en-US" smtClean="0"/>
              <a:pPr/>
              <a:t>5/13/2020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B37F96-F142-4AD8-895C-82F52FFB8A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0ADBF04-3DF2-4AE9-A95E-DCCBFA81BB42}" type="datetimeFigureOut">
              <a:rPr lang="en-US" smtClean="0"/>
              <a:pPr/>
              <a:t>5/13/2020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B37F96-F142-4AD8-895C-82F52FFB8A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0ADBF04-3DF2-4AE9-A95E-DCCBFA81BB42}" type="datetimeFigureOut">
              <a:rPr lang="en-US" smtClean="0"/>
              <a:pPr/>
              <a:t>5/13/2020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B37F96-F142-4AD8-895C-82F52FFB8A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0ADBF04-3DF2-4AE9-A95E-DCCBFA81BB42}" type="datetimeFigureOut">
              <a:rPr lang="en-US" smtClean="0"/>
              <a:pPr/>
              <a:t>5/13/2020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B37F96-F142-4AD8-895C-82F52FFB8A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0ADBF04-3DF2-4AE9-A95E-DCCBFA81BB42}" type="datetimeFigureOut">
              <a:rPr lang="en-US" smtClean="0"/>
              <a:pPr/>
              <a:t>5/13/2020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6B37F96-F142-4AD8-895C-82F52FFB8A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0ADBF04-3DF2-4AE9-A95E-DCCBFA81BB42}" type="datetimeFigureOut">
              <a:rPr lang="en-US" smtClean="0"/>
              <a:pPr/>
              <a:t>5/13/2020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6B37F96-F142-4AD8-895C-82F52FFB8A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0ADBF04-3DF2-4AE9-A95E-DCCBFA81BB42}" type="datetimeFigureOut">
              <a:rPr lang="en-US" smtClean="0"/>
              <a:pPr/>
              <a:t>5/13/2020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6B37F96-F142-4AD8-895C-82F52FFB8A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0ADBF04-3DF2-4AE9-A95E-DCCBFA81BB42}" type="datetimeFigureOut">
              <a:rPr lang="en-US" smtClean="0"/>
              <a:pPr/>
              <a:t>5/13/2020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6B37F96-F142-4AD8-895C-82F52FFB8A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0ADBF04-3DF2-4AE9-A95E-DCCBFA81BB42}" type="datetimeFigureOut">
              <a:rPr lang="en-US" smtClean="0"/>
              <a:pPr/>
              <a:t>5/13/2020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6B37F96-F142-4AD8-895C-82F52FFB8A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0ADBF04-3DF2-4AE9-A95E-DCCBFA81BB42}" type="datetimeFigureOut">
              <a:rPr lang="en-US" smtClean="0"/>
              <a:pPr/>
              <a:t>5/13/2020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6B37F96-F142-4AD8-895C-82F52FFB8A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0ADBF04-3DF2-4AE9-A95E-DCCBFA81BB42}" type="datetimeFigureOut">
              <a:rPr lang="en-US" smtClean="0"/>
              <a:pPr/>
              <a:t>5/13/2020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6B37F96-F142-4AD8-895C-82F52FFB8A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Email.Maryamsyed565@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brianmac.co.uk/relaxation.htm" TargetMode="External"/><Relationship Id="rId2" Type="http://schemas.openxmlformats.org/officeDocument/2006/relationships/hyperlink" Target="http://www.brianmac.co.uk/selfcon.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brianmac.co.uk/imagery.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Imagery </a:t>
            </a:r>
            <a:endParaRPr lang="en-US" dirty="0"/>
          </a:p>
        </p:txBody>
      </p:sp>
      <p:sp>
        <p:nvSpPr>
          <p:cNvPr id="3" name="Subtitle 2"/>
          <p:cNvSpPr>
            <a:spLocks noGrp="1"/>
          </p:cNvSpPr>
          <p:nvPr>
            <p:ph type="subTitle" idx="1"/>
          </p:nvPr>
        </p:nvSpPr>
        <p:spPr/>
        <p:txBody>
          <a:bodyPr>
            <a:normAutofit fontScale="47500" lnSpcReduction="20000"/>
          </a:bodyPr>
          <a:lstStyle/>
          <a:p>
            <a:pPr algn="just"/>
            <a:r>
              <a:rPr lang="en-US" altLang="en-US" dirty="0" smtClean="0">
                <a:solidFill>
                  <a:schemeClr val="tx1"/>
                </a:solidFill>
                <a:latin typeface="Times New Roman" pitchFamily="18" charset="0"/>
                <a:cs typeface="Times New Roman" pitchFamily="18" charset="0"/>
              </a:rPr>
              <a:t>Class :B.S </a:t>
            </a:r>
          </a:p>
          <a:p>
            <a:pPr algn="just"/>
            <a:r>
              <a:rPr lang="en-US" altLang="en-US" dirty="0" smtClean="0">
                <a:solidFill>
                  <a:schemeClr val="tx1"/>
                </a:solidFill>
                <a:latin typeface="Times New Roman" pitchFamily="18" charset="0"/>
                <a:cs typeface="Times New Roman" pitchFamily="18" charset="0"/>
              </a:rPr>
              <a:t>Course Title :Sports Psychology </a:t>
            </a:r>
          </a:p>
          <a:p>
            <a:pPr algn="just"/>
            <a:r>
              <a:rPr lang="en-US" altLang="en-US" dirty="0" smtClean="0">
                <a:solidFill>
                  <a:schemeClr val="tx1"/>
                </a:solidFill>
                <a:latin typeface="Times New Roman" pitchFamily="18" charset="0"/>
                <a:cs typeface="Times New Roman" pitchFamily="18" charset="0"/>
              </a:rPr>
              <a:t>Department : Physical Education* </a:t>
            </a:r>
          </a:p>
          <a:p>
            <a:pPr algn="just"/>
            <a:r>
              <a:rPr lang="en-US" altLang="en-US" dirty="0" smtClean="0">
                <a:solidFill>
                  <a:schemeClr val="tx1"/>
                </a:solidFill>
                <a:latin typeface="Times New Roman" pitchFamily="18" charset="0"/>
                <a:cs typeface="Times New Roman" pitchFamily="18" charset="0"/>
              </a:rPr>
              <a:t>Instructor </a:t>
            </a:r>
            <a:r>
              <a:rPr lang="en-US" altLang="en-US" b="1" dirty="0" smtClean="0">
                <a:solidFill>
                  <a:schemeClr val="tx1"/>
                </a:solidFill>
                <a:latin typeface="Times New Roman" pitchFamily="18" charset="0"/>
                <a:cs typeface="Times New Roman" pitchFamily="18" charset="0"/>
              </a:rPr>
              <a:t>N</a:t>
            </a:r>
            <a:r>
              <a:rPr lang="en-US" altLang="en-US" dirty="0" smtClean="0">
                <a:solidFill>
                  <a:schemeClr val="tx1"/>
                </a:solidFill>
                <a:latin typeface="Times New Roman" pitchFamily="18" charset="0"/>
                <a:cs typeface="Times New Roman" pitchFamily="18" charset="0"/>
              </a:rPr>
              <a:t>ame:   </a:t>
            </a:r>
            <a:r>
              <a:rPr lang="en-US" altLang="en-US" dirty="0" err="1" smtClean="0">
                <a:solidFill>
                  <a:schemeClr val="tx1"/>
                </a:solidFill>
                <a:latin typeface="Times New Roman" pitchFamily="18" charset="0"/>
                <a:cs typeface="Times New Roman" pitchFamily="18" charset="0"/>
              </a:rPr>
              <a:t>Syeda</a:t>
            </a:r>
            <a:r>
              <a:rPr lang="en-US" altLang="en-US" dirty="0" smtClean="0">
                <a:solidFill>
                  <a:schemeClr val="tx1"/>
                </a:solidFill>
                <a:latin typeface="Times New Roman" pitchFamily="18" charset="0"/>
                <a:cs typeface="Times New Roman" pitchFamily="18" charset="0"/>
              </a:rPr>
              <a:t> </a:t>
            </a:r>
            <a:r>
              <a:rPr lang="en-US" altLang="en-US" dirty="0" err="1" smtClean="0">
                <a:solidFill>
                  <a:schemeClr val="tx1"/>
                </a:solidFill>
                <a:latin typeface="Times New Roman" pitchFamily="18" charset="0"/>
                <a:cs typeface="Times New Roman" pitchFamily="18" charset="0"/>
              </a:rPr>
              <a:t>Maryam</a:t>
            </a:r>
            <a:r>
              <a:rPr lang="en-US" altLang="en-US" dirty="0" smtClean="0">
                <a:solidFill>
                  <a:schemeClr val="tx1"/>
                </a:solidFill>
                <a:latin typeface="Times New Roman" pitchFamily="18" charset="0"/>
                <a:cs typeface="Times New Roman" pitchFamily="18" charset="0"/>
              </a:rPr>
              <a:t> Zahra</a:t>
            </a:r>
          </a:p>
          <a:p>
            <a:pPr algn="just"/>
            <a:r>
              <a:rPr lang="en-US" altLang="en-US" dirty="0" smtClean="0">
                <a:solidFill>
                  <a:schemeClr val="tx1"/>
                </a:solidFill>
                <a:latin typeface="Times New Roman" pitchFamily="18" charset="0"/>
                <a:cs typeface="Times New Roman" pitchFamily="18" charset="0"/>
                <a:hlinkClick r:id="rId2"/>
              </a:rPr>
              <a:t>Email.Maryamsyed565@gmail.com</a:t>
            </a:r>
            <a:r>
              <a:rPr lang="en-US" altLang="en-US" dirty="0" smtClean="0">
                <a:solidFill>
                  <a:schemeClr val="tx1"/>
                </a:solidFill>
                <a:latin typeface="Times New Roman" pitchFamily="18" charset="0"/>
                <a:cs typeface="Times New Roman" pitchFamily="18" charset="0"/>
              </a:rPr>
              <a:t> / Maryam.zahra@lcwu.edu.pk </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715000"/>
          </a:xfrm>
        </p:spPr>
        <p:txBody>
          <a:bodyPr>
            <a:normAutofit fontScale="85000" lnSpcReduction="20000"/>
          </a:bodyPr>
          <a:lstStyle/>
          <a:p>
            <a:r>
              <a:rPr lang="en-US" dirty="0" smtClean="0"/>
              <a:t>Mental Imagery itself can be useful in a number of circumstances including:</a:t>
            </a:r>
          </a:p>
          <a:p>
            <a:r>
              <a:rPr lang="en-US" dirty="0" smtClean="0"/>
              <a:t>developing </a:t>
            </a:r>
            <a:r>
              <a:rPr lang="en-US" dirty="0" smtClean="0">
                <a:hlinkClick r:id="rId2"/>
              </a:rPr>
              <a:t>self confidence</a:t>
            </a:r>
            <a:endParaRPr lang="en-US" dirty="0" smtClean="0"/>
          </a:p>
          <a:p>
            <a:r>
              <a:rPr lang="en-US" dirty="0" smtClean="0"/>
              <a:t>developing pre-competition and competition strategies which teach athletes to cope with new situations before they actually encounter them</a:t>
            </a:r>
          </a:p>
          <a:p>
            <a:r>
              <a:rPr lang="en-US" dirty="0" smtClean="0"/>
              <a:t>helping the athlete to focus his/her attention or concentrate on a particular skill he/she is trying to learn or develop</a:t>
            </a:r>
          </a:p>
          <a:p>
            <a:r>
              <a:rPr lang="en-US" dirty="0" smtClean="0"/>
              <a:t>the competition situation</a:t>
            </a:r>
          </a:p>
          <a:p>
            <a:r>
              <a:rPr lang="en-US" dirty="0" smtClean="0"/>
              <a:t>When combined with </a:t>
            </a:r>
            <a:r>
              <a:rPr lang="en-US" dirty="0" smtClean="0">
                <a:hlinkClick r:id="rId3"/>
              </a:rPr>
              <a:t>relaxation</a:t>
            </a:r>
            <a:r>
              <a:rPr lang="en-US" dirty="0" smtClean="0"/>
              <a:t> it is useful in:</a:t>
            </a:r>
          </a:p>
          <a:p>
            <a:r>
              <a:rPr lang="en-US" dirty="0" smtClean="0"/>
              <a:t>the promotion of rest, recovery and recuperation</a:t>
            </a:r>
          </a:p>
          <a:p>
            <a:r>
              <a:rPr lang="en-US" dirty="0" smtClean="0"/>
              <a:t>the removal of stress related reactions e.g. muscular tension</a:t>
            </a:r>
          </a:p>
          <a:p>
            <a:r>
              <a:rPr lang="en-US" dirty="0" smtClean="0"/>
              <a:t>establishing a physical and mental state which has an increased receptivity to positive mental imagery</a:t>
            </a:r>
          </a:p>
          <a:p>
            <a:r>
              <a:rPr lang="en-US" dirty="0" smtClean="0"/>
              <a:t>establishing an appropriate level of physical and mental arousal prior to competition</a:t>
            </a:r>
          </a:p>
          <a:p>
            <a:endParaRPr lang="en-US" dirty="0"/>
          </a:p>
        </p:txBody>
      </p:sp>
      <p:sp>
        <p:nvSpPr>
          <p:cNvPr id="2" name="Title 1"/>
          <p:cNvSpPr>
            <a:spLocks noGrp="1"/>
          </p:cNvSpPr>
          <p:nvPr>
            <p:ph type="title"/>
          </p:nvPr>
        </p:nvSpPr>
        <p:spPr/>
        <p:txBody>
          <a:bodyPr>
            <a:normAutofit fontScale="90000"/>
          </a:bodyPr>
          <a:lstStyle/>
          <a:p>
            <a:r>
              <a:rPr lang="en-US" b="1" dirty="0" smtClean="0"/>
              <a:t>What are the benefits?</a:t>
            </a:r>
            <a:br>
              <a:rPr lang="en-US" b="1"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To further develop this skill, contact your performance </a:t>
            </a:r>
            <a:r>
              <a:rPr lang="en-US" dirty="0" smtClean="0"/>
              <a:t>psychologist</a:t>
            </a:r>
            <a:endParaRPr lang="en-US" dirty="0"/>
          </a:p>
        </p:txBody>
      </p:sp>
      <p:sp>
        <p:nvSpPr>
          <p:cNvPr id="2" name="Title 1"/>
          <p:cNvSpPr>
            <a:spLocks noGrp="1"/>
          </p:cNvSpPr>
          <p:nvPr>
            <p:ph type="title"/>
          </p:nvPr>
        </p:nvSpPr>
        <p:spPr/>
        <p:txBody>
          <a:bodyPr>
            <a:normAutofit fontScale="90000"/>
          </a:bodyPr>
          <a:lstStyle/>
          <a:p>
            <a:r>
              <a:rPr lang="en-US" dirty="0"/>
              <a:t>Take action</a:t>
            </a:r>
            <a:br>
              <a:rPr lang="en-US" dirty="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fontAlgn="t"/>
            <a:r>
              <a:rPr lang="en-US" dirty="0" smtClean="0"/>
              <a:t>. </a:t>
            </a:r>
            <a:r>
              <a:rPr lang="en-US" dirty="0" smtClean="0"/>
              <a:t>Psycho neuromuscular</a:t>
            </a:r>
            <a:r>
              <a:rPr lang="en-US" dirty="0" smtClean="0"/>
              <a:t> Theory</a:t>
            </a:r>
          </a:p>
          <a:p>
            <a:pPr fontAlgn="t"/>
            <a:r>
              <a:rPr lang="en-US" dirty="0" smtClean="0"/>
              <a:t>2. Symbolic Learning Theory</a:t>
            </a:r>
          </a:p>
          <a:p>
            <a:pPr fontAlgn="t"/>
            <a:r>
              <a:rPr lang="en-US" dirty="0" smtClean="0"/>
              <a:t>3. Attention and Arousal Set Theory</a:t>
            </a:r>
          </a:p>
          <a:p>
            <a:endParaRPr lang="en-US" dirty="0"/>
          </a:p>
        </p:txBody>
      </p:sp>
      <p:sp>
        <p:nvSpPr>
          <p:cNvPr id="2" name="Title 1"/>
          <p:cNvSpPr>
            <a:spLocks noGrp="1"/>
          </p:cNvSpPr>
          <p:nvPr>
            <p:ph type="title"/>
          </p:nvPr>
        </p:nvSpPr>
        <p:spPr/>
        <p:txBody>
          <a:bodyPr>
            <a:normAutofit fontScale="90000"/>
          </a:bodyPr>
          <a:lstStyle/>
          <a:p>
            <a:r>
              <a:rPr lang="en-US" b="1" dirty="0" smtClean="0"/>
              <a:t>Theories Of Why Imagery Works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fontAlgn="t"/>
            <a:r>
              <a:rPr lang="en-US" dirty="0" err="1" smtClean="0"/>
              <a:t>Psychoneuromuscular</a:t>
            </a:r>
            <a:r>
              <a:rPr lang="en-US" dirty="0" smtClean="0"/>
              <a:t> theory posits that imagery results in subliminal neuromuscular patterns that are identical to the patterns used during actual movement. Even though </a:t>
            </a:r>
          </a:p>
          <a:p>
            <a:pPr algn="just" fontAlgn="t">
              <a:buNone/>
            </a:pPr>
            <a:r>
              <a:rPr lang="en-US" dirty="0" smtClean="0"/>
              <a:t>     the imagined event does not result in an overt movement of the musculature, subliminal efferent commands are sent from the brain to the muscles. In a sense, the neuromuscular system is given the opportunity to "practice" a movement pattern without really moving a muscle. Psycho neuromuscular theory is the most plausible explanation for why imagery facilitates </a:t>
            </a:r>
          </a:p>
          <a:p>
            <a:pPr algn="just" fontAlgn="t">
              <a:buNone/>
            </a:pPr>
            <a:r>
              <a:rPr lang="en-US" dirty="0" smtClean="0"/>
              <a:t>      physical performance and learning</a:t>
            </a:r>
          </a:p>
          <a:p>
            <a:endParaRPr lang="en-US" dirty="0"/>
          </a:p>
        </p:txBody>
      </p:sp>
      <p:sp>
        <p:nvSpPr>
          <p:cNvPr id="2" name="Title 1"/>
          <p:cNvSpPr>
            <a:spLocks noGrp="1"/>
          </p:cNvSpPr>
          <p:nvPr>
            <p:ph type="title"/>
          </p:nvPr>
        </p:nvSpPr>
        <p:spPr/>
        <p:txBody>
          <a:bodyPr>
            <a:normAutofit fontScale="90000"/>
          </a:bodyPr>
          <a:lstStyle/>
          <a:p>
            <a:r>
              <a:rPr lang="en-US" b="1" dirty="0" smtClean="0"/>
              <a:t>Psycho neuromuscular Theory</a:t>
            </a:r>
            <a:r>
              <a:rPr lang="en-US" dirty="0" smtClean="0"/>
              <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fontAlgn="t"/>
            <a:r>
              <a:rPr lang="en-US" dirty="0" smtClean="0"/>
              <a:t>Symbolic learning theory differs from </a:t>
            </a:r>
            <a:r>
              <a:rPr lang="en-US" dirty="0" err="1" smtClean="0"/>
              <a:t>Psychoneuromuscular</a:t>
            </a:r>
            <a:r>
              <a:rPr lang="en-US" dirty="0" smtClean="0"/>
              <a:t> theory. The symbolic learning theory states that mental practice and imagery work because the individual literally plans her actions in advance. Motors sequence, task goals, and alternative solutions are considered cognitively before a physical response is required</a:t>
            </a:r>
          </a:p>
        </p:txBody>
      </p:sp>
      <p:sp>
        <p:nvSpPr>
          <p:cNvPr id="2" name="Title 1"/>
          <p:cNvSpPr>
            <a:spLocks noGrp="1"/>
          </p:cNvSpPr>
          <p:nvPr>
            <p:ph type="title"/>
          </p:nvPr>
        </p:nvSpPr>
        <p:spPr/>
        <p:txBody>
          <a:bodyPr>
            <a:normAutofit fontScale="90000"/>
          </a:bodyPr>
          <a:lstStyle/>
          <a:p>
            <a:r>
              <a:rPr lang="en-US" b="1" dirty="0" smtClean="0"/>
              <a:t>Symbolic Learning Theory</a:t>
            </a:r>
            <a:r>
              <a:rPr lang="en-US" dirty="0" smtClean="0"/>
              <a:t/>
            </a:r>
            <a:br>
              <a:rPr lang="en-US"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fontAlgn="t"/>
            <a:r>
              <a:rPr lang="en-US" dirty="0" smtClean="0"/>
              <a:t>Attention and arousal set theory combines the cognitive aspects of symbolic learning theory with the</a:t>
            </a:r>
          </a:p>
          <a:p>
            <a:pPr fontAlgn="t"/>
            <a:r>
              <a:rPr lang="en-US" dirty="0" smtClean="0"/>
              <a:t>physiological aspects of </a:t>
            </a:r>
            <a:r>
              <a:rPr lang="en-US" dirty="0" err="1" smtClean="0"/>
              <a:t>psychoneuromuscular</a:t>
            </a:r>
            <a:r>
              <a:rPr lang="en-US" dirty="0" smtClean="0"/>
              <a:t> theory. According to this theory, imagery serves to improve</a:t>
            </a:r>
          </a:p>
          <a:p>
            <a:pPr fontAlgn="t"/>
            <a:r>
              <a:rPr lang="en-US" dirty="0" smtClean="0"/>
              <a:t>performance in two ways. From a physiological perspective, imagery may help the athlete to adjust his</a:t>
            </a:r>
          </a:p>
          <a:p>
            <a:pPr fontAlgn="t"/>
            <a:r>
              <a:rPr lang="en-US" dirty="0" smtClean="0"/>
              <a:t>arousal level for optimal performance. From a cognitive perspective, imagery may help the athlete to</a:t>
            </a:r>
          </a:p>
          <a:p>
            <a:pPr fontAlgn="t"/>
            <a:r>
              <a:rPr lang="en-US" dirty="0" smtClean="0"/>
              <a:t>selectively attend to the task at hand. If the athlete is attending to a task-relevant image, she is less likely to</a:t>
            </a:r>
          </a:p>
          <a:p>
            <a:pPr fontAlgn="t"/>
            <a:r>
              <a:rPr lang="en-US" dirty="0" smtClean="0"/>
              <a:t>be distracted by irrelevant stimuli.</a:t>
            </a:r>
          </a:p>
          <a:p>
            <a:endParaRPr lang="en-US" dirty="0"/>
          </a:p>
        </p:txBody>
      </p:sp>
      <p:sp>
        <p:nvSpPr>
          <p:cNvPr id="2" name="Title 1"/>
          <p:cNvSpPr>
            <a:spLocks noGrp="1"/>
          </p:cNvSpPr>
          <p:nvPr>
            <p:ph type="title"/>
          </p:nvPr>
        </p:nvSpPr>
        <p:spPr/>
        <p:txBody>
          <a:bodyPr>
            <a:normAutofit fontScale="90000"/>
          </a:bodyPr>
          <a:lstStyle/>
          <a:p>
            <a:r>
              <a:rPr lang="en-US" b="1" dirty="0" smtClean="0"/>
              <a:t>Attention and Arousal Set Theory</a:t>
            </a:r>
            <a:r>
              <a:rPr lang="en-US" dirty="0" smtClean="0"/>
              <a:t/>
            </a:r>
            <a:br>
              <a:rPr lang="en-US" dirty="0" smtClean="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fontAlgn="t"/>
            <a:r>
              <a:rPr lang="en-US" b="1" dirty="0" smtClean="0"/>
              <a:t>Imagery Perspective and Sensory Mode</a:t>
            </a:r>
            <a:endParaRPr lang="en-US" dirty="0" smtClean="0"/>
          </a:p>
          <a:p>
            <a:pPr algn="just" fontAlgn="t"/>
            <a:r>
              <a:rPr lang="en-US" sz="2800" dirty="0" smtClean="0">
                <a:latin typeface="Arial" pitchFamily="34" charset="0"/>
                <a:cs typeface="Arial" pitchFamily="34" charset="0"/>
              </a:rPr>
              <a:t>There are two factors to take into consideration when discussing the use of imagery by athletes. The first is the perspective from which imagery is practiced, and the second is the sensory mode from which imagery is experienced</a:t>
            </a:r>
          </a:p>
          <a:p>
            <a:endParaRPr lang="en-US" dirty="0"/>
          </a:p>
        </p:txBody>
      </p:sp>
      <p:sp>
        <p:nvSpPr>
          <p:cNvPr id="2" name="Title 1"/>
          <p:cNvSpPr>
            <a:spLocks noGrp="1"/>
          </p:cNvSpPr>
          <p:nvPr>
            <p:ph type="title"/>
          </p:nvPr>
        </p:nvSpPr>
        <p:spPr/>
        <p:txBody>
          <a:bodyPr>
            <a:normAutofit fontScale="90000"/>
          </a:bodyPr>
          <a:lstStyle/>
          <a:p>
            <a:pPr fontAlgn="t"/>
            <a:r>
              <a:rPr lang="en-US" dirty="0" smtClean="0"/>
              <a:t/>
            </a:r>
            <a:br>
              <a:rPr lang="en-US"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sz="9600" dirty="0" smtClean="0"/>
              <a:t>Thank you</a:t>
            </a:r>
          </a:p>
          <a:p>
            <a:pPr>
              <a:buNone/>
            </a:pP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295399"/>
          </a:xfrm>
        </p:spPr>
        <p:txBody>
          <a:bodyPr/>
          <a:lstStyle/>
          <a:p>
            <a:r>
              <a:rPr lang="en-US" dirty="0" smtClean="0"/>
              <a:t>Imagery</a:t>
            </a:r>
            <a:endParaRPr lang="en-US" dirty="0"/>
          </a:p>
        </p:txBody>
      </p:sp>
      <p:sp>
        <p:nvSpPr>
          <p:cNvPr id="3" name="Subtitle 2"/>
          <p:cNvSpPr>
            <a:spLocks noGrp="1"/>
          </p:cNvSpPr>
          <p:nvPr>
            <p:ph type="subTitle" idx="1"/>
          </p:nvPr>
        </p:nvSpPr>
        <p:spPr>
          <a:xfrm>
            <a:off x="1066800" y="838200"/>
            <a:ext cx="6400800" cy="3733800"/>
          </a:xfrm>
        </p:spPr>
        <p:txBody>
          <a:bodyPr>
            <a:normAutofit/>
          </a:bodyPr>
          <a:lstStyle/>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r>
              <a:rPr lang="en-US" dirty="0" smtClean="0">
                <a:solidFill>
                  <a:schemeClr val="tx1"/>
                </a:solidFill>
              </a:rPr>
              <a:t>Imagery </a:t>
            </a:r>
            <a:r>
              <a:rPr lang="en-US" dirty="0">
                <a:solidFill>
                  <a:schemeClr val="tx1"/>
                </a:solidFill>
              </a:rPr>
              <a:t>is one of the mental skills most used by athletes at all </a:t>
            </a:r>
            <a:r>
              <a:rPr lang="en-US" dirty="0" smtClean="0">
                <a:solidFill>
                  <a:schemeClr val="tx1"/>
                </a:solidFill>
              </a:rPr>
              <a:t>sports </a:t>
            </a:r>
            <a:r>
              <a:rPr lang="en-US" dirty="0">
                <a:solidFill>
                  <a:schemeClr val="tx1"/>
                </a:solidFill>
              </a:rPr>
              <a:t>levels. It is among the most important of the skills required for winning the mental game in sport.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90000"/>
              </a:lnSpc>
            </a:pPr>
            <a:r>
              <a:rPr lang="en-US" sz="2800" b="1" dirty="0" smtClean="0">
                <a:solidFill>
                  <a:srgbClr val="0066FF"/>
                </a:solidFill>
              </a:rPr>
              <a:t>Visualization</a:t>
            </a:r>
            <a:r>
              <a:rPr lang="en-US" sz="2800" b="1" dirty="0" smtClean="0"/>
              <a:t> is limited to 2 senses—what you see and what you hear.</a:t>
            </a:r>
          </a:p>
          <a:p>
            <a:pPr>
              <a:lnSpc>
                <a:spcPct val="90000"/>
              </a:lnSpc>
            </a:pPr>
            <a:r>
              <a:rPr lang="en-US" sz="2800" b="1" dirty="0" smtClean="0">
                <a:solidFill>
                  <a:srgbClr val="0066FF"/>
                </a:solidFill>
              </a:rPr>
              <a:t>Imagery</a:t>
            </a:r>
            <a:r>
              <a:rPr lang="en-US" sz="2800" b="1" dirty="0" smtClean="0"/>
              <a:t> involves all 5 senses</a:t>
            </a:r>
          </a:p>
          <a:p>
            <a:pPr lvl="1">
              <a:lnSpc>
                <a:spcPct val="90000"/>
              </a:lnSpc>
              <a:buClr>
                <a:srgbClr val="0066FF"/>
              </a:buClr>
              <a:buFont typeface="Wingdings" pitchFamily="2" charset="2"/>
              <a:buChar char="§"/>
            </a:pPr>
            <a:r>
              <a:rPr lang="en-US" sz="2400" b="1" dirty="0" smtClean="0"/>
              <a:t>sight</a:t>
            </a:r>
          </a:p>
          <a:p>
            <a:pPr lvl="1">
              <a:lnSpc>
                <a:spcPct val="90000"/>
              </a:lnSpc>
              <a:buClr>
                <a:srgbClr val="0066FF"/>
              </a:buClr>
              <a:buFont typeface="Wingdings" pitchFamily="2" charset="2"/>
              <a:buChar char="§"/>
            </a:pPr>
            <a:r>
              <a:rPr lang="en-US" sz="2400" b="1" dirty="0" smtClean="0"/>
              <a:t>sound</a:t>
            </a:r>
          </a:p>
          <a:p>
            <a:pPr lvl="1">
              <a:lnSpc>
                <a:spcPct val="90000"/>
              </a:lnSpc>
              <a:buClr>
                <a:srgbClr val="0066FF"/>
              </a:buClr>
              <a:buFont typeface="Wingdings" pitchFamily="2" charset="2"/>
              <a:buChar char="§"/>
            </a:pPr>
            <a:r>
              <a:rPr lang="en-US" sz="2400" b="1" dirty="0" smtClean="0"/>
              <a:t>taste</a:t>
            </a:r>
          </a:p>
          <a:p>
            <a:pPr lvl="1">
              <a:lnSpc>
                <a:spcPct val="90000"/>
              </a:lnSpc>
              <a:buClr>
                <a:srgbClr val="0066FF"/>
              </a:buClr>
              <a:buFont typeface="Wingdings" pitchFamily="2" charset="2"/>
              <a:buChar char="§"/>
            </a:pPr>
            <a:r>
              <a:rPr lang="en-US" sz="2400" b="1" dirty="0" smtClean="0"/>
              <a:t>smell</a:t>
            </a:r>
          </a:p>
          <a:p>
            <a:pPr lvl="1">
              <a:lnSpc>
                <a:spcPct val="90000"/>
              </a:lnSpc>
              <a:buClr>
                <a:srgbClr val="0066FF"/>
              </a:buClr>
              <a:buFont typeface="Wingdings" pitchFamily="2" charset="2"/>
              <a:buChar char="§"/>
            </a:pPr>
            <a:r>
              <a:rPr lang="en-US" sz="2400" b="1" dirty="0" smtClean="0"/>
              <a:t>touch/feel</a:t>
            </a:r>
          </a:p>
          <a:p>
            <a:pPr>
              <a:lnSpc>
                <a:spcPct val="90000"/>
              </a:lnSpc>
            </a:pPr>
            <a:r>
              <a:rPr lang="en-US" sz="2800" b="1" dirty="0" smtClean="0"/>
              <a:t>Imagery is enhanced when we use all the senses.</a:t>
            </a:r>
          </a:p>
          <a:p>
            <a:endParaRPr lang="en-US" dirty="0"/>
          </a:p>
        </p:txBody>
      </p:sp>
      <p:sp>
        <p:nvSpPr>
          <p:cNvPr id="2" name="Title 1"/>
          <p:cNvSpPr>
            <a:spLocks noGrp="1"/>
          </p:cNvSpPr>
          <p:nvPr>
            <p:ph type="title"/>
          </p:nvPr>
        </p:nvSpPr>
        <p:spPr/>
        <p:txBody>
          <a:bodyPr>
            <a:normAutofit/>
          </a:bodyPr>
          <a:lstStyle/>
          <a:p>
            <a:r>
              <a:rPr lang="en-US" sz="2800" b="1" dirty="0" smtClean="0"/>
              <a:t>HOW DOES IMAGERY DIFFER FROM  VISUALIZATION?</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Have you ever spent the day after an important race going over different stages of the race in your mind</a:t>
            </a:r>
            <a:r>
              <a:rPr lang="en-US" dirty="0" smtClean="0"/>
              <a:t>?</a:t>
            </a:r>
          </a:p>
          <a:p>
            <a:r>
              <a:rPr lang="en-US" dirty="0" smtClean="0"/>
              <a:t> </a:t>
            </a:r>
            <a:r>
              <a:rPr lang="en-US" dirty="0"/>
              <a:t>Did you think through all the different parts of it and replay them over </a:t>
            </a:r>
            <a:r>
              <a:rPr lang="en-US" dirty="0" smtClean="0"/>
              <a:t>and </a:t>
            </a:r>
            <a:r>
              <a:rPr lang="en-US" dirty="0"/>
              <a:t>over again</a:t>
            </a:r>
            <a:r>
              <a:rPr lang="en-US" dirty="0" smtClean="0"/>
              <a:t>?</a:t>
            </a:r>
          </a:p>
          <a:p>
            <a:r>
              <a:rPr lang="en-US" dirty="0"/>
              <a:t>Imagery is when you go through an event or activity in your mind without making any physical movements. </a:t>
            </a:r>
            <a:r>
              <a:rPr lang="en-US" dirty="0" smtClean="0"/>
              <a:t>Ideally </a:t>
            </a:r>
            <a:r>
              <a:rPr lang="en-US" dirty="0"/>
              <a:t>it involves all of your senses, including sight, hearing, smell, taste, touch and movement.</a:t>
            </a:r>
          </a:p>
        </p:txBody>
      </p:sp>
      <p:sp>
        <p:nvSpPr>
          <p:cNvPr id="2" name="Title 1"/>
          <p:cNvSpPr>
            <a:spLocks noGrp="1"/>
          </p:cNvSpPr>
          <p:nvPr>
            <p:ph type="title"/>
          </p:nvPr>
        </p:nvSpPr>
        <p:spPr/>
        <p:txBody>
          <a:bodyPr>
            <a:normAutofit fontScale="90000"/>
          </a:bodyPr>
          <a:lstStyle/>
          <a:p>
            <a:r>
              <a:rPr lang="en-US" dirty="0"/>
              <a:t>What is imagery?</a:t>
            </a:r>
            <a:br>
              <a:rPr lang="en-US" dirty="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410200"/>
          </a:xfrm>
        </p:spPr>
        <p:txBody>
          <a:bodyPr>
            <a:normAutofit fontScale="55000" lnSpcReduction="20000"/>
          </a:bodyPr>
          <a:lstStyle/>
          <a:p>
            <a:r>
              <a:rPr lang="en-US" sz="3500" dirty="0" smtClean="0"/>
              <a:t>Mental Imagery can be used to:</a:t>
            </a:r>
          </a:p>
          <a:p>
            <a:pPr>
              <a:buNone/>
            </a:pPr>
            <a:r>
              <a:rPr lang="en-US" sz="3500" b="1" dirty="0" smtClean="0"/>
              <a:t>     </a:t>
            </a:r>
            <a:r>
              <a:rPr lang="en-US" sz="3500" dirty="0" smtClean="0"/>
              <a:t>the athlete with a competition site, a race course, a complex play pattern or routine etc.</a:t>
            </a:r>
          </a:p>
          <a:p>
            <a:r>
              <a:rPr lang="en-US" sz="3500" b="1" dirty="0" smtClean="0"/>
              <a:t>Motivate</a:t>
            </a:r>
            <a:r>
              <a:rPr lang="en-US" sz="3500" dirty="0" smtClean="0"/>
              <a:t> the athlete by recalling images of their goals for that session, or of success in a past competition or beating a competitor in competition</a:t>
            </a:r>
          </a:p>
          <a:p>
            <a:r>
              <a:rPr lang="en-US" sz="3500" b="1" dirty="0" smtClean="0"/>
              <a:t>Perfect skills</a:t>
            </a:r>
            <a:r>
              <a:rPr lang="en-US" sz="3500" dirty="0" smtClean="0"/>
              <a:t> or skill sequences the athlete is learning or refining</a:t>
            </a:r>
          </a:p>
          <a:p>
            <a:r>
              <a:rPr lang="en-US" sz="3500" b="1" dirty="0" smtClean="0"/>
              <a:t>Reduce negative thoughts</a:t>
            </a:r>
            <a:r>
              <a:rPr lang="en-US" sz="3500" dirty="0" smtClean="0"/>
              <a:t> by focusing on positive outcomes</a:t>
            </a:r>
          </a:p>
          <a:p>
            <a:r>
              <a:rPr lang="en-US" sz="3500" b="1" dirty="0" smtClean="0"/>
              <a:t>Refocus</a:t>
            </a:r>
            <a:r>
              <a:rPr lang="en-US" sz="3500" dirty="0" smtClean="0"/>
              <a:t> the athlete when the need arises e.g. if performance is feeling sluggish,</a:t>
            </a:r>
            <a:r>
              <a:rPr lang="en-US" sz="3500" b="1" dirty="0" smtClean="0"/>
              <a:t> </a:t>
            </a:r>
            <a:r>
              <a:rPr lang="en-US" sz="3500" b="1" dirty="0" smtClean="0">
                <a:hlinkClick r:id="rId2"/>
              </a:rPr>
              <a:t>imagery</a:t>
            </a:r>
            <a:r>
              <a:rPr lang="en-US" sz="3500" dirty="0" smtClean="0"/>
              <a:t> of a previous best performance or previous best event focus can help get things back on track</a:t>
            </a:r>
          </a:p>
          <a:p>
            <a:r>
              <a:rPr lang="en-US" sz="3500" b="1" dirty="0" smtClean="0"/>
              <a:t>See success</a:t>
            </a:r>
            <a:r>
              <a:rPr lang="en-US" sz="3500" dirty="0" smtClean="0"/>
              <a:t> where the athlete sees themselves performing skills correctly and the desired outcomes</a:t>
            </a:r>
          </a:p>
          <a:p>
            <a:r>
              <a:rPr lang="en-US" sz="3500" b="1" dirty="0" smtClean="0"/>
              <a:t>Set the stage for performance</a:t>
            </a:r>
            <a:r>
              <a:rPr lang="en-US" sz="3500" dirty="0" smtClean="0"/>
              <a:t> with a complete mental run through of the key elements of their performance to set the athlete's desired pre-competition feelings and focus.</a:t>
            </a:r>
          </a:p>
          <a:p>
            <a:endParaRPr lang="en-US" dirty="0"/>
          </a:p>
        </p:txBody>
      </p:sp>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What can mental imagery be used for?</a:t>
            </a:r>
            <a:br>
              <a:rPr lang="en-US" b="1"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Imagery is actually a form of simulation. As you imagine yourself performing a skill or competing, you are creating muscle memory within the nervous and muscular systems of how to do the skill.</a:t>
            </a:r>
          </a:p>
        </p:txBody>
      </p:sp>
      <p:sp>
        <p:nvSpPr>
          <p:cNvPr id="2" name="Title 1"/>
          <p:cNvSpPr>
            <a:spLocks noGrp="1"/>
          </p:cNvSpPr>
          <p:nvPr>
            <p:ph type="title"/>
          </p:nvPr>
        </p:nvSpPr>
        <p:spPr/>
        <p:txBody>
          <a:bodyPr>
            <a:normAutofit fontScale="90000"/>
          </a:bodyPr>
          <a:lstStyle/>
          <a:p>
            <a:r>
              <a:rPr lang="en-US" dirty="0"/>
              <a:t>How does imagery </a:t>
            </a:r>
            <a:r>
              <a:rPr lang="en-US" dirty="0" smtClean="0"/>
              <a:t>work?</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There are two ways to see the image in your mind</a:t>
            </a:r>
            <a:r>
              <a:rPr lang="en-US" dirty="0" smtClean="0"/>
              <a:t>:</a:t>
            </a:r>
          </a:p>
          <a:p>
            <a:r>
              <a:rPr lang="en-US" b="1" dirty="0"/>
              <a:t>internal perspective</a:t>
            </a:r>
            <a:r>
              <a:rPr lang="en-US" dirty="0"/>
              <a:t> (seeing the image from behind your own eyes as if you were actually racing), or</a:t>
            </a:r>
          </a:p>
          <a:p>
            <a:r>
              <a:rPr lang="en-US" b="1" dirty="0"/>
              <a:t>external perspective</a:t>
            </a:r>
            <a:r>
              <a:rPr lang="en-US" dirty="0"/>
              <a:t> (seeing the image from outside your body as if watching a video of yourself)</a:t>
            </a:r>
          </a:p>
          <a:p>
            <a:endParaRPr lang="en-US" dirty="0"/>
          </a:p>
        </p:txBody>
      </p:sp>
      <p:sp>
        <p:nvSpPr>
          <p:cNvPr id="2" name="Title 1"/>
          <p:cNvSpPr>
            <a:spLocks noGrp="1"/>
          </p:cNvSpPr>
          <p:nvPr>
            <p:ph type="title"/>
          </p:nvPr>
        </p:nvSpPr>
        <p:spPr>
          <a:xfrm>
            <a:off x="457200" y="304800"/>
            <a:ext cx="8229600" cy="1143000"/>
          </a:xfrm>
        </p:spPr>
        <p:txBody>
          <a:bodyPr>
            <a:normAutofit fontScale="90000"/>
          </a:bodyPr>
          <a:lstStyle/>
          <a:p>
            <a:r>
              <a:rPr lang="en-US" dirty="0" smtClean="0"/>
              <a:t/>
            </a:r>
            <a:br>
              <a:rPr lang="en-US" dirty="0" smtClean="0"/>
            </a:br>
            <a:r>
              <a:rPr lang="en-US" dirty="0" smtClean="0"/>
              <a:t>Imagery perspective</a:t>
            </a:r>
            <a:br>
              <a:rPr lang="en-US" dirty="0" smtClean="0"/>
            </a:b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a:t>improve your technique by imaging good technique between training sessions</a:t>
            </a:r>
          </a:p>
          <a:p>
            <a:r>
              <a:rPr lang="en-US" dirty="0"/>
              <a:t>assist you to </a:t>
            </a:r>
            <a:r>
              <a:rPr lang="en-US" dirty="0" smtClean="0"/>
              <a:t>practice </a:t>
            </a:r>
            <a:r>
              <a:rPr lang="en-US" dirty="0"/>
              <a:t>skills when you are too tired to physically train or when you are unable to train and want to get an edge on your competitors</a:t>
            </a:r>
          </a:p>
          <a:p>
            <a:r>
              <a:rPr lang="en-US" dirty="0"/>
              <a:t>increase your competition confidence by running through your performance in your head before competing</a:t>
            </a:r>
          </a:p>
          <a:p>
            <a:r>
              <a:rPr lang="en-US" dirty="0"/>
              <a:t>increase your activation levels if you are feeling lethargic. Image yourself riding fast through pain with everything moving effortlessly</a:t>
            </a:r>
          </a:p>
          <a:p>
            <a:r>
              <a:rPr lang="en-US" dirty="0"/>
              <a:t>calm your activation levels if you are feeling nervous or stressed. Image yourself moving effortlessly in the bunch and use calming music to help you relax</a:t>
            </a:r>
          </a:p>
          <a:p>
            <a:r>
              <a:rPr lang="en-US" dirty="0"/>
              <a:t>help you get to sleep by distracting you from all the thoughts racing through your head. Think of a place that you find relaxing. Image yourself on a quiet beach just chilling out.</a:t>
            </a:r>
          </a:p>
          <a:p>
            <a:endParaRPr lang="en-US" dirty="0"/>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How </a:t>
            </a:r>
            <a:r>
              <a:rPr lang="en-US" dirty="0"/>
              <a:t>can imagery improve performance?</a:t>
            </a:r>
            <a:br>
              <a:rPr lang="en-US" dirty="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Practise imagery on a regular basis</a:t>
            </a:r>
          </a:p>
          <a:p>
            <a:r>
              <a:rPr lang="en-US" dirty="0"/>
              <a:t>Do some relaxation before using imagery</a:t>
            </a:r>
          </a:p>
          <a:p>
            <a:r>
              <a:rPr lang="en-US" dirty="0"/>
              <a:t>Use all of your senses when doing imagery</a:t>
            </a:r>
          </a:p>
          <a:p>
            <a:r>
              <a:rPr lang="en-US" dirty="0"/>
              <a:t>Use imagery for training as well as for competition</a:t>
            </a:r>
          </a:p>
          <a:p>
            <a:r>
              <a:rPr lang="en-US" dirty="0"/>
              <a:t>See yourself as successful and in control of your performance</a:t>
            </a:r>
          </a:p>
          <a:p>
            <a:endParaRPr lang="en-US" dirty="0"/>
          </a:p>
        </p:txBody>
      </p:sp>
      <p:sp>
        <p:nvSpPr>
          <p:cNvPr id="2" name="Title 1"/>
          <p:cNvSpPr>
            <a:spLocks noGrp="1"/>
          </p:cNvSpPr>
          <p:nvPr>
            <p:ph type="title"/>
          </p:nvPr>
        </p:nvSpPr>
        <p:spPr/>
        <p:txBody>
          <a:bodyPr>
            <a:normAutofit fontScale="90000"/>
          </a:bodyPr>
          <a:lstStyle/>
          <a:p>
            <a:r>
              <a:rPr lang="en-US" dirty="0"/>
              <a:t>Tips for using imagery</a:t>
            </a:r>
            <a:br>
              <a:rPr lang="en-US" dirty="0"/>
            </a:b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346</TotalTime>
  <Words>467</Words>
  <Application>Microsoft Office PowerPoint</Application>
  <PresentationFormat>On-screen Show (4:3)</PresentationFormat>
  <Paragraphs>86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Imagery </vt:lpstr>
      <vt:lpstr>Imagery</vt:lpstr>
      <vt:lpstr>HOW DOES IMAGERY DIFFER FROM  VISUALIZATION?</vt:lpstr>
      <vt:lpstr>What is imagery? </vt:lpstr>
      <vt:lpstr> What can mental imagery be used for? </vt:lpstr>
      <vt:lpstr>How does imagery work? </vt:lpstr>
      <vt:lpstr> Imagery perspective  </vt:lpstr>
      <vt:lpstr> How can imagery improve performance? </vt:lpstr>
      <vt:lpstr>Tips for using imagery </vt:lpstr>
      <vt:lpstr>What are the benefits? </vt:lpstr>
      <vt:lpstr>Take action </vt:lpstr>
      <vt:lpstr>Theories Of Why Imagery Works</vt:lpstr>
      <vt:lpstr>Psycho neuromuscular Theory </vt:lpstr>
      <vt:lpstr>Symbolic Learning Theory </vt:lpstr>
      <vt:lpstr>Attention and Arousal Set Theory </vt:lpstr>
      <vt:lpstr> </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Imagery</dc:title>
  <dc:creator>Umar</dc:creator>
  <cp:lastModifiedBy>Windows User</cp:lastModifiedBy>
  <cp:revision>13</cp:revision>
  <dcterms:created xsi:type="dcterms:W3CDTF">2014-12-01T10:19:00Z</dcterms:created>
  <dcterms:modified xsi:type="dcterms:W3CDTF">2020-05-13T10:54:31Z</dcterms:modified>
</cp:coreProperties>
</file>